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67" r:id="rId2"/>
    <p:sldId id="281" r:id="rId3"/>
    <p:sldId id="276" r:id="rId4"/>
    <p:sldId id="284" r:id="rId5"/>
    <p:sldId id="271" r:id="rId6"/>
    <p:sldId id="283" r:id="rId7"/>
    <p:sldId id="279" r:id="rId8"/>
    <p:sldId id="278" r:id="rId9"/>
    <p:sldId id="270" r:id="rId10"/>
    <p:sldId id="258" r:id="rId11"/>
    <p:sldId id="263" r:id="rId12"/>
    <p:sldId id="262" r:id="rId13"/>
    <p:sldId id="260" r:id="rId14"/>
    <p:sldId id="282" r:id="rId15"/>
    <p:sldId id="277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2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A421-1D17-42FD-93EA-12774A221A67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2D9EB-2183-4886-97F8-AAD73906A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9E4BF-261F-4274-A19B-B34D7F78F1D9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4F4A3-CFCD-4801-90E2-AC8076B5C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Organizations, communities and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– Nixon</a:t>
            </a:r>
            <a:r>
              <a:rPr lang="en-US" baseline="0" dirty="0" smtClean="0"/>
              <a:t> and Carter</a:t>
            </a:r>
          </a:p>
          <a:p>
            <a:r>
              <a:rPr lang="en-US" baseline="0" dirty="0" smtClean="0"/>
              <a:t>Speed of trust – TJ Max – she wasn’t trusted so she couldn’t trust 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65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99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mistakenly had tryst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8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trust level shoots up when people are confident that everyone knows what you’re trying to do – service projects within a university, for example, who is it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7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Soden making a decision to make</a:t>
            </a:r>
            <a:r>
              <a:rPr lang="en-US" baseline="0" dirty="0" smtClean="0"/>
              <a:t> an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9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4F4A3-CFCD-4801-90E2-AC8076B5C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8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6503CF-1C63-4A37-A4B3-763AB15F058D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8330C7-4CB9-4A4E-9F85-1D67640BE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work/quotes/2153746" TargetMode="External"/><Relationship Id="rId2" Type="http://schemas.openxmlformats.org/officeDocument/2006/relationships/hyperlink" Target="http://www.goodreads.com/author/show/498072.Audrey_Niffenegg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1455.Ernest_Hemingway" TargetMode="External"/><Relationship Id="rId2" Type="http://schemas.openxmlformats.org/officeDocument/2006/relationships/hyperlink" Target="http://www.goodreads.com/author/show/2413.George_MacDonal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dreads.com/work/quotes/1358908" TargetMode="External"/><Relationship Id="rId4" Type="http://schemas.openxmlformats.org/officeDocument/2006/relationships/hyperlink" Target="http://www.goodreads.com/author/show/5255014.J_M_Barri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Building trust in and within an organization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3962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Marketing Associates of Spokane</a:t>
            </a:r>
          </a:p>
          <a:p>
            <a:endParaRPr lang="en-US" sz="2400" dirty="0"/>
          </a:p>
          <a:p>
            <a:r>
              <a:rPr lang="en-US" sz="2400" dirty="0" smtClean="0"/>
              <a:t>November 13, 2014</a:t>
            </a:r>
          </a:p>
          <a:p>
            <a:endParaRPr lang="en-US" sz="2400" dirty="0"/>
          </a:p>
          <a:p>
            <a:r>
              <a:rPr lang="en-US" sz="2400" dirty="0" smtClean="0"/>
              <a:t>Bill Robinson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 1. a clear and supported mission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mission must be known and embraced by the organization.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Clarity about an organization’s identity and purpose enables trust.  Ambiguity about an organization’s mission breeds cross purposes that dilute trust.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Mission clarity requires specificity and differentiation.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When the mission is clear and embraced…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Different points of view on strategies are valuable because the mission has been settled.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It buffs up the middle.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+mn-lt"/>
              </a:rPr>
              <a:t> 2. Respected people</a:t>
            </a:r>
            <a:endParaRPr lang="en-US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Trust is built upon deep respect for every member of the community.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Cultures of trust presuppose respect for everyone on the team.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Hierarchies feel gentle rather than stern.  The Pope Francis effect.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Leaders know how to ask questions without questioning.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Leadership is provided by many, not just the position holders.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Non-mainstream people feel “I’m in the minority…and I belong.”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+mn-lt"/>
              </a:rPr>
              <a:t> 3. Empowered people</a:t>
            </a:r>
            <a:endParaRPr lang="en-US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Empowerment is trust’s reward.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best organizations ended the 20</a:t>
            </a:r>
            <a:r>
              <a:rPr lang="en-US" baseline="30000" dirty="0" smtClean="0"/>
              <a:t>th</a:t>
            </a:r>
            <a:r>
              <a:rPr lang="en-US" dirty="0" smtClean="0"/>
              <a:t> century replacing their chains of command with chains of service.  The people on the front lines are</a:t>
            </a:r>
          </a:p>
          <a:p>
            <a:pPr marL="1307592" lvl="2" indent="-457200">
              <a:buFont typeface="+mj-lt"/>
              <a:buAutoNum type="arabicPeriod"/>
            </a:pPr>
            <a:r>
              <a:rPr lang="en-US" b="1" dirty="0" smtClean="0"/>
              <a:t>Able</a:t>
            </a:r>
            <a:endParaRPr lang="en-US" dirty="0" smtClean="0"/>
          </a:p>
          <a:p>
            <a:pPr marL="1307592" lvl="2" indent="-457200">
              <a:buFont typeface="+mj-lt"/>
              <a:buAutoNum type="arabicPeriod"/>
            </a:pPr>
            <a:r>
              <a:rPr lang="en-US" b="1" dirty="0" smtClean="0"/>
              <a:t>Well-trained   </a:t>
            </a:r>
          </a:p>
          <a:p>
            <a:pPr marL="1307592" lvl="2" indent="-457200">
              <a:buFont typeface="+mj-lt"/>
              <a:buAutoNum type="arabicPeriod"/>
            </a:pPr>
            <a:r>
              <a:rPr lang="en-US" b="1" dirty="0" smtClean="0"/>
              <a:t>Equipped (have needed resources) </a:t>
            </a:r>
            <a:endParaRPr lang="en-US" dirty="0" smtClean="0"/>
          </a:p>
          <a:p>
            <a:pPr marL="1307592" lvl="2" indent="-457200">
              <a:buFont typeface="+mj-lt"/>
              <a:buAutoNum type="arabicPeriod"/>
            </a:pPr>
            <a:r>
              <a:rPr lang="en-US" b="1" dirty="0" smtClean="0"/>
              <a:t>Authorized </a:t>
            </a:r>
          </a:p>
          <a:p>
            <a:pPr marL="1307592" lvl="2" indent="-457200">
              <a:buFont typeface="+mj-lt"/>
              <a:buAutoNum type="arabicPeriod"/>
            </a:pPr>
            <a:r>
              <a:rPr lang="en-US" b="1" dirty="0" smtClean="0"/>
              <a:t>Confident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People who are empowered are trusted…and trust breeds trust.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PS, over-trust also breeds misbehavior.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4. Informed people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relationship between transparency and trust is circular.  Transparency…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Stands on trust.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Replaces speculation with information.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Encourages questions.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Encourages big picture-taking.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Provides a common information to advance the mission.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Quotable quote: “I never understood why Clark Kent was so hell bent on keeping Lois Lane in the dark.” </a:t>
            </a:r>
            <a:br>
              <a:rPr lang="en-US" sz="2800" dirty="0" smtClean="0"/>
            </a:br>
            <a:r>
              <a:rPr lang="en-US" sz="2800" dirty="0" smtClean="0"/>
              <a:t>― </a:t>
            </a:r>
            <a:r>
              <a:rPr lang="en-US" sz="2800" dirty="0" smtClean="0">
                <a:hlinkClick r:id="rId2"/>
              </a:rPr>
              <a:t>Audrey </a:t>
            </a:r>
            <a:r>
              <a:rPr lang="en-US" sz="2800" dirty="0" err="1" smtClean="0">
                <a:hlinkClick r:id="rId2"/>
              </a:rPr>
              <a:t>Niffenegger</a:t>
            </a:r>
            <a:r>
              <a:rPr lang="en-US" sz="2800" dirty="0" smtClean="0"/>
              <a:t>, </a:t>
            </a:r>
            <a:r>
              <a:rPr lang="en-US" sz="2800" i="1" dirty="0" smtClean="0">
                <a:hlinkClick r:id="rId3"/>
              </a:rPr>
              <a:t>The Time Traveler's Wife</a:t>
            </a:r>
            <a:endParaRPr lang="en-US" sz="2800" dirty="0" smtClean="0"/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rest of Jack Ma’s quote…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'Cause we are working with-- my company and the team have-- we have 30 thousand smart people. If you work with the smart people, you </a:t>
            </a:r>
            <a:r>
              <a:rPr lang="en-US" dirty="0" err="1"/>
              <a:t>gotta</a:t>
            </a:r>
            <a:r>
              <a:rPr lang="en-US" dirty="0"/>
              <a:t> be transparent. </a:t>
            </a:r>
            <a:r>
              <a:rPr lang="en-US" i="1" dirty="0"/>
              <a:t>You </a:t>
            </a:r>
            <a:r>
              <a:rPr lang="en-US" i="1" dirty="0" err="1"/>
              <a:t>gotta</a:t>
            </a:r>
            <a:r>
              <a:rPr lang="en-US" i="1" dirty="0"/>
              <a:t> making sure they trust you and you trust them and making sure that everybody have the same vision</a:t>
            </a:r>
            <a:r>
              <a:rPr lang="en-US" dirty="0"/>
              <a:t>-- and vision and value.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5. Accountability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Doveryai</a:t>
            </a:r>
            <a:r>
              <a:rPr lang="en-US" dirty="0"/>
              <a:t>, no </a:t>
            </a:r>
            <a:r>
              <a:rPr lang="en-US" dirty="0" err="1" smtClean="0"/>
              <a:t>proveryai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Trust but verify</a:t>
            </a:r>
          </a:p>
          <a:p>
            <a:r>
              <a:rPr lang="en-US" dirty="0" smtClean="0"/>
              <a:t>Transparency, independence and communication = triple guarantee of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0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quotes…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 be trusted is a greater compliment than being loved.” </a:t>
            </a:r>
            <a:br>
              <a:rPr lang="en-US" dirty="0" smtClean="0"/>
            </a:br>
            <a:r>
              <a:rPr lang="en-US" dirty="0" smtClean="0"/>
              <a:t>― </a:t>
            </a:r>
            <a:r>
              <a:rPr lang="en-US" dirty="0" smtClean="0">
                <a:hlinkClick r:id="rId2"/>
              </a:rPr>
              <a:t>George MacDonald</a:t>
            </a:r>
            <a:endParaRPr lang="en-US" dirty="0" smtClean="0"/>
          </a:p>
          <a:p>
            <a:r>
              <a:rPr lang="en-US" dirty="0" smtClean="0"/>
              <a:t>“The best way to find out if you can trust people is to trust them.” </a:t>
            </a:r>
            <a:br>
              <a:rPr lang="en-US" dirty="0" smtClean="0"/>
            </a:br>
            <a:r>
              <a:rPr lang="en-US" dirty="0" smtClean="0"/>
              <a:t>― </a:t>
            </a:r>
            <a:r>
              <a:rPr lang="en-US" dirty="0" smtClean="0">
                <a:hlinkClick r:id="rId3"/>
              </a:rPr>
              <a:t>Ernest Hemingway</a:t>
            </a:r>
            <a:endParaRPr lang="en-US" dirty="0" smtClean="0"/>
          </a:p>
          <a:p>
            <a:r>
              <a:rPr lang="en-US" dirty="0" smtClean="0"/>
              <a:t>“All the world is made of faith, and trust, and pixie dust.” </a:t>
            </a:r>
            <a:br>
              <a:rPr lang="en-US" dirty="0" smtClean="0"/>
            </a:br>
            <a:r>
              <a:rPr lang="en-US" dirty="0" smtClean="0"/>
              <a:t>― </a:t>
            </a:r>
            <a:r>
              <a:rPr lang="en-US" u="sng" dirty="0" smtClean="0">
                <a:hlinkClick r:id="rId4"/>
              </a:rPr>
              <a:t>J.M. Barrie</a:t>
            </a:r>
            <a:r>
              <a:rPr lang="en-US" dirty="0" smtClean="0"/>
              <a:t>, </a:t>
            </a:r>
            <a:r>
              <a:rPr lang="en-US" i="1" dirty="0" smtClean="0">
                <a:hlinkClick r:id="rId5"/>
              </a:rPr>
              <a:t>Peter Pan</a:t>
            </a:r>
            <a:endParaRPr lang="en-US" i="1" dirty="0" smtClean="0"/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Tuesday, 11/11/14 on Squawk Box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David Faber at the end of an hour interview: and so--if I have to ask you to describe the culture of Alibaba, what is it? 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Jack Ma: </a:t>
            </a:r>
            <a:r>
              <a:rPr lang="en-US" b="1" dirty="0" smtClean="0"/>
              <a:t>trust and transparent</a:t>
            </a:r>
            <a:r>
              <a:rPr lang="en-US" dirty="0" smtClean="0"/>
              <a:t>. 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1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three components of trust - both in and within an organizational context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Competence – do you have the ability?</a:t>
            </a:r>
          </a:p>
          <a:p>
            <a:r>
              <a:rPr lang="en-US" dirty="0" smtClean="0"/>
              <a:t>Character –  can I count on you? Do you have the motivation and integrity?</a:t>
            </a:r>
          </a:p>
          <a:p>
            <a:r>
              <a:rPr lang="en-US" dirty="0" smtClean="0"/>
              <a:t>Value alignment – do our values line up?</a:t>
            </a:r>
          </a:p>
          <a:p>
            <a:r>
              <a:rPr lang="en-US" dirty="0" smtClean="0"/>
              <a:t>Competence + Character + values = Confidence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Businesses need all three - Covey builds business case for trust (speedier).</a:t>
            </a:r>
          </a:p>
        </p:txBody>
      </p:sp>
    </p:spTree>
    <p:extLst>
      <p:ext uri="{BB962C8B-B14F-4D97-AF65-F5344CB8AC3E}">
        <p14:creationId xmlns:p14="http://schemas.microsoft.com/office/powerpoint/2010/main" val="209626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1. Trust </a:t>
            </a:r>
            <a:r>
              <a:rPr lang="en-US" sz="3600" i="1" dirty="0" smtClean="0">
                <a:solidFill>
                  <a:schemeClr val="tx1"/>
                </a:solidFill>
              </a:rPr>
              <a:t>in</a:t>
            </a:r>
            <a:r>
              <a:rPr lang="en-US" sz="3600" dirty="0" smtClean="0">
                <a:solidFill>
                  <a:schemeClr val="tx1"/>
                </a:solidFill>
              </a:rPr>
              <a:t> your firms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latest data on trust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F</a:t>
            </a:r>
            <a:r>
              <a:rPr lang="en-US" b="1" dirty="0" smtClean="0"/>
              <a:t>rom Edelman’s 2014 </a:t>
            </a:r>
            <a:r>
              <a:rPr lang="en-US" b="1" dirty="0" err="1"/>
              <a:t>T</a:t>
            </a:r>
            <a:r>
              <a:rPr lang="en-US" b="1" dirty="0" err="1" smtClean="0"/>
              <a:t>rustbarometer</a:t>
            </a:r>
            <a:r>
              <a:rPr lang="en-US" dirty="0" smtClean="0"/>
              <a:t> findings:</a:t>
            </a:r>
          </a:p>
          <a:p>
            <a:r>
              <a:rPr lang="en-US" sz="2900" dirty="0" smtClean="0"/>
              <a:t>Trust in businesses has flattened with trust in government continuing to decline, yet globally the desire for more regulation over business has grown.</a:t>
            </a:r>
          </a:p>
          <a:p>
            <a:r>
              <a:rPr lang="en-US" sz="2900" dirty="0" smtClean="0"/>
              <a:t>Trust in media declined significantly in 2014.</a:t>
            </a:r>
          </a:p>
          <a:p>
            <a:r>
              <a:rPr lang="en-US" sz="2900" dirty="0" smtClean="0"/>
              <a:t>Small and family owned businesses are more trusted than big businesses.</a:t>
            </a:r>
          </a:p>
          <a:p>
            <a:r>
              <a:rPr lang="en-US" sz="2900" dirty="0" smtClean="0"/>
              <a:t>Peers are trusted more than leaders – see next slide</a:t>
            </a:r>
          </a:p>
          <a:p>
            <a:r>
              <a:rPr lang="en-US" sz="2900" dirty="0" smtClean="0"/>
              <a:t>Between 2008 and 2013, a massive change occurred in why people trust companies: </a:t>
            </a:r>
            <a:r>
              <a:rPr lang="en-US" sz="2900" u="sng" dirty="0" smtClean="0"/>
              <a:t>2008 – operational excellence </a:t>
            </a:r>
            <a:r>
              <a:rPr lang="en-US" sz="2900" dirty="0" smtClean="0"/>
              <a:t>was most important for </a:t>
            </a:r>
            <a:r>
              <a:rPr lang="en-US" sz="2900" b="1" dirty="0" smtClean="0"/>
              <a:t>76</a:t>
            </a:r>
            <a:r>
              <a:rPr lang="en-US" sz="2900" dirty="0" smtClean="0"/>
              <a:t>% of general population; in </a:t>
            </a:r>
            <a:r>
              <a:rPr lang="en-US" sz="2900" u="sng" dirty="0" smtClean="0"/>
              <a:t>2013, operational excellence </a:t>
            </a:r>
            <a:r>
              <a:rPr lang="en-US" sz="2900" dirty="0" smtClean="0"/>
              <a:t>had fallen to being most important for </a:t>
            </a:r>
            <a:r>
              <a:rPr lang="en-US" sz="2900" b="1" dirty="0" smtClean="0"/>
              <a:t>39</a:t>
            </a:r>
            <a:r>
              <a:rPr lang="en-US" sz="2900" dirty="0" smtClean="0"/>
              <a:t>% of population.</a:t>
            </a:r>
          </a:p>
          <a:p>
            <a:r>
              <a:rPr lang="en-US" sz="2900" dirty="0" smtClean="0"/>
              <a:t>Most important in 2014? – Engagement, integrity, mission/purpose.</a:t>
            </a:r>
          </a:p>
          <a:p>
            <a:r>
              <a:rPr lang="en-US" sz="2900" dirty="0" smtClean="0"/>
              <a:t>Conclusion: the presence of trust is declining and the importance of trust is rising.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The role of trust in the marketing process…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message we want to communicate?</a:t>
            </a:r>
          </a:p>
          <a:p>
            <a:r>
              <a:rPr lang="en-US" dirty="0" smtClean="0"/>
              <a:t>Who are we mainly hoping to reach?</a:t>
            </a:r>
          </a:p>
          <a:p>
            <a:r>
              <a:rPr lang="en-US" dirty="0" smtClean="0"/>
              <a:t>What is the main benefit for the people we want to reach? </a:t>
            </a:r>
          </a:p>
          <a:p>
            <a:r>
              <a:rPr lang="en-US" dirty="0" smtClean="0"/>
              <a:t>Who is the most </a:t>
            </a:r>
            <a:r>
              <a:rPr lang="en-US" b="1" dirty="0" smtClean="0"/>
              <a:t>trusted</a:t>
            </a:r>
            <a:r>
              <a:rPr lang="en-US" dirty="0" smtClean="0"/>
              <a:t> source? </a:t>
            </a:r>
          </a:p>
          <a:p>
            <a:r>
              <a:rPr lang="en-US" dirty="0" smtClean="0"/>
              <a:t> What is the most </a:t>
            </a:r>
            <a:r>
              <a:rPr lang="en-US" b="1" dirty="0" smtClean="0"/>
              <a:t>trusted</a:t>
            </a:r>
            <a:r>
              <a:rPr lang="en-US" dirty="0" smtClean="0"/>
              <a:t> channel to reach our target market?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01796" y="2133600"/>
            <a:ext cx="826008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086600" y="2620795"/>
            <a:ext cx="826008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701796" y="3522172"/>
            <a:ext cx="826008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477000" y="4052316"/>
            <a:ext cx="826008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3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Trusted sources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382714"/>
            <a:ext cx="7010400" cy="5257800"/>
          </a:xfrm>
        </p:spPr>
      </p:pic>
    </p:spTree>
    <p:extLst>
      <p:ext uri="{BB962C8B-B14F-4D97-AF65-F5344CB8AC3E}">
        <p14:creationId xmlns:p14="http://schemas.microsoft.com/office/powerpoint/2010/main" val="4494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Trusted spokespeople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983" y="1600200"/>
            <a:ext cx="6502400" cy="4876800"/>
          </a:xfrm>
        </p:spPr>
      </p:pic>
    </p:spTree>
    <p:extLst>
      <p:ext uri="{BB962C8B-B14F-4D97-AF65-F5344CB8AC3E}">
        <p14:creationId xmlns:p14="http://schemas.microsoft.com/office/powerpoint/2010/main" val="1686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2. Trust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within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your firms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37160" indent="0">
              <a:buNone/>
            </a:pPr>
            <a:r>
              <a:rPr lang="en-US" dirty="0"/>
              <a:t>What </a:t>
            </a:r>
            <a:r>
              <a:rPr lang="en-US" dirty="0" smtClean="0"/>
              <a:t>are the characteristics of organizations that enjoy high trust levels within their cultures?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62154</TotalTime>
  <Words>812</Words>
  <Application>Microsoft Office PowerPoint</Application>
  <PresentationFormat>On-screen Show (4:3)</PresentationFormat>
  <Paragraphs>94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Building trust in and within an organization </vt:lpstr>
      <vt:lpstr>Tuesday, 11/11/14 on Squawk Box</vt:lpstr>
      <vt:lpstr>The three components of trust - both in and within an organizational context</vt:lpstr>
      <vt:lpstr>1. Trust in your firms</vt:lpstr>
      <vt:lpstr>The latest data on trust </vt:lpstr>
      <vt:lpstr>The role of trust in the marketing process… </vt:lpstr>
      <vt:lpstr>Trusted sources</vt:lpstr>
      <vt:lpstr>Trusted spokespeople</vt:lpstr>
      <vt:lpstr>2. Trust within your firms</vt:lpstr>
      <vt:lpstr> 1. a clear and supported mission  </vt:lpstr>
      <vt:lpstr> 2. Respected people</vt:lpstr>
      <vt:lpstr> 3. Empowered people</vt:lpstr>
      <vt:lpstr>4. Informed people </vt:lpstr>
      <vt:lpstr>The rest of Jack Ma’s quote…</vt:lpstr>
      <vt:lpstr>5. Accountability</vt:lpstr>
      <vt:lpstr>More quotes…</vt:lpstr>
      <vt:lpstr>Thanks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wrobinson</dc:creator>
  <cp:lastModifiedBy>Fitzpatrick, Katie</cp:lastModifiedBy>
  <cp:revision>1127</cp:revision>
  <dcterms:created xsi:type="dcterms:W3CDTF">2012-04-09T23:06:45Z</dcterms:created>
  <dcterms:modified xsi:type="dcterms:W3CDTF">2014-11-14T00:05:53Z</dcterms:modified>
</cp:coreProperties>
</file>